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92" r:id="rId6"/>
    <p:sldId id="520" r:id="rId7"/>
    <p:sldId id="284" r:id="rId8"/>
    <p:sldId id="282" r:id="rId9"/>
    <p:sldId id="297" r:id="rId10"/>
    <p:sldId id="310" r:id="rId11"/>
    <p:sldId id="312" r:id="rId12"/>
    <p:sldId id="313" r:id="rId13"/>
    <p:sldId id="316" r:id="rId14"/>
    <p:sldId id="536" r:id="rId15"/>
    <p:sldId id="531" r:id="rId16"/>
    <p:sldId id="533" r:id="rId17"/>
    <p:sldId id="532" r:id="rId18"/>
    <p:sldId id="302" r:id="rId19"/>
    <p:sldId id="321" r:id="rId20"/>
    <p:sldId id="537" r:id="rId21"/>
    <p:sldId id="521" r:id="rId22"/>
    <p:sldId id="534" r:id="rId23"/>
    <p:sldId id="535" r:id="rId24"/>
    <p:sldId id="259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65F2F6-1CC0-445C-9A72-4BB4471D3C02}" v="3" dt="2025-10-07T07:40:10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2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lf Jonker" userId="2b52a219-3055-4271-9760-9a74e04aca5e" providerId="ADAL" clId="{C565F2F6-1CC0-445C-9A72-4BB4471D3C02}"/>
    <pc:docChg chg="custSel modSld">
      <pc:chgData name="Rolf Jonker" userId="2b52a219-3055-4271-9760-9a74e04aca5e" providerId="ADAL" clId="{C565F2F6-1CC0-445C-9A72-4BB4471D3C02}" dt="2025-10-07T07:40:49.488" v="23" actId="1582"/>
      <pc:docMkLst>
        <pc:docMk/>
      </pc:docMkLst>
      <pc:sldChg chg="addSp delSp modSp mod">
        <pc:chgData name="Rolf Jonker" userId="2b52a219-3055-4271-9760-9a74e04aca5e" providerId="ADAL" clId="{C565F2F6-1CC0-445C-9A72-4BB4471D3C02}" dt="2025-10-07T07:40:49.488" v="23" actId="1582"/>
        <pc:sldMkLst>
          <pc:docMk/>
          <pc:sldMk cId="1150528176" sldId="536"/>
        </pc:sldMkLst>
        <pc:spChg chg="add del mod">
          <ac:chgData name="Rolf Jonker" userId="2b52a219-3055-4271-9760-9a74e04aca5e" providerId="ADAL" clId="{C565F2F6-1CC0-445C-9A72-4BB4471D3C02}" dt="2025-10-07T07:40:09.713" v="15" actId="21"/>
          <ac:spMkLst>
            <pc:docMk/>
            <pc:sldMk cId="1150528176" sldId="536"/>
            <ac:spMk id="3" creationId="{C8C1BC97-51BB-9238-4463-25329CCCD97B}"/>
          </ac:spMkLst>
        </pc:spChg>
        <pc:spChg chg="add del mod">
          <ac:chgData name="Rolf Jonker" userId="2b52a219-3055-4271-9760-9a74e04aca5e" providerId="ADAL" clId="{C565F2F6-1CC0-445C-9A72-4BB4471D3C02}" dt="2025-10-07T07:40:06.143" v="12" actId="21"/>
          <ac:spMkLst>
            <pc:docMk/>
            <pc:sldMk cId="1150528176" sldId="536"/>
            <ac:spMk id="5" creationId="{2FD4AA38-2D3A-3F1D-52E2-317E1841494E}"/>
          </ac:spMkLst>
        </pc:spChg>
        <pc:spChg chg="add mod">
          <ac:chgData name="Rolf Jonker" userId="2b52a219-3055-4271-9760-9a74e04aca5e" providerId="ADAL" clId="{C565F2F6-1CC0-445C-9A72-4BB4471D3C02}" dt="2025-10-07T07:40:34.143" v="20" actId="1076"/>
          <ac:spMkLst>
            <pc:docMk/>
            <pc:sldMk cId="1150528176" sldId="536"/>
            <ac:spMk id="7" creationId="{2FD4AA38-2D3A-3F1D-52E2-317E1841494E}"/>
          </ac:spMkLst>
        </pc:spChg>
        <pc:spChg chg="add mod">
          <ac:chgData name="Rolf Jonker" userId="2b52a219-3055-4271-9760-9a74e04aca5e" providerId="ADAL" clId="{C565F2F6-1CC0-445C-9A72-4BB4471D3C02}" dt="2025-10-07T07:40:27.430" v="19" actId="1076"/>
          <ac:spMkLst>
            <pc:docMk/>
            <pc:sldMk cId="1150528176" sldId="536"/>
            <ac:spMk id="9" creationId="{C8C1BC97-51BB-9238-4463-25329CCCD97B}"/>
          </ac:spMkLst>
        </pc:spChg>
        <pc:cxnChg chg="add mod">
          <ac:chgData name="Rolf Jonker" userId="2b52a219-3055-4271-9760-9a74e04aca5e" providerId="ADAL" clId="{C565F2F6-1CC0-445C-9A72-4BB4471D3C02}" dt="2025-10-07T07:40:49.488" v="23" actId="1582"/>
          <ac:cxnSpMkLst>
            <pc:docMk/>
            <pc:sldMk cId="1150528176" sldId="536"/>
            <ac:cxnSpMk id="11" creationId="{B9E05ACE-480C-4788-8D88-0C386C66154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7-10-2025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7-10-2025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7-10-2025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7-10-2025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7-10-2025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7-10-2025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7-10-2025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7-10-2025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eonovum.github.io/ogc-api-workshops/3DTiles/2025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err="1"/>
              <a:t>Geonovum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Workshop 3D </a:t>
            </a:r>
            <a:r>
              <a:rPr lang="nl-NL" dirty="0" err="1"/>
              <a:t>Tiles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Bert Temme, Rolf Jonker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Dinsdag 7 oktober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C2867-1101-903B-3479-6A853CDB9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C34D8-2C3D-5351-0272-E07FED7D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OGC 3D </a:t>
            </a:r>
            <a:r>
              <a:rPr lang="nl-NL" dirty="0" err="1"/>
              <a:t>Tiles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36EDCC-6E27-FE92-01EA-C56B613A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14CD1C-B99B-38C9-543B-A02AEC489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6497" y="2002467"/>
            <a:ext cx="2919549" cy="28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1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1EB5D-0767-66DB-B0AA-4D6F83A42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43718-D0E7-122A-6A4C-76712724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OGC 3D </a:t>
            </a:r>
            <a:r>
              <a:rPr lang="nl-NL" dirty="0" err="1"/>
              <a:t>Tiles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6F7942-45A1-B019-E509-12084851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596ABC-B47B-A4AC-219F-4FC9FA9D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19" y="1429152"/>
            <a:ext cx="4514248" cy="420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4199705-DA32-8A8A-6337-BCA96635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455" y="1424715"/>
            <a:ext cx="5263364" cy="400413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7693669-6728-723E-69AA-94333AEBE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10" y="5043639"/>
            <a:ext cx="4871550" cy="1395662"/>
          </a:xfrm>
          <a:prstGeom prst="rect">
            <a:avLst/>
          </a:prstGeom>
        </p:spPr>
      </p:pic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2FD4AA38-2D3A-3F1D-52E2-317E1841494E}"/>
              </a:ext>
            </a:extLst>
          </p:cNvPr>
          <p:cNvSpPr/>
          <p:nvPr/>
        </p:nvSpPr>
        <p:spPr>
          <a:xfrm>
            <a:off x="6148605" y="2035496"/>
            <a:ext cx="675640" cy="381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8C1BC97-51BB-9238-4463-25329CCCD97B}"/>
              </a:ext>
            </a:extLst>
          </p:cNvPr>
          <p:cNvSpPr txBox="1"/>
          <p:nvPr/>
        </p:nvSpPr>
        <p:spPr>
          <a:xfrm>
            <a:off x="6253815" y="2052282"/>
            <a:ext cx="5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glB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B9E05ACE-480C-4788-8D88-0C386C66154B}"/>
              </a:ext>
            </a:extLst>
          </p:cNvPr>
          <p:cNvCxnSpPr/>
          <p:nvPr/>
        </p:nvCxnSpPr>
        <p:spPr>
          <a:xfrm>
            <a:off x="5674360" y="1823720"/>
            <a:ext cx="513080" cy="228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52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EBCCC-11C3-8336-064D-6D8FFDB3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97927-447E-32CF-CEE0-67B0D359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OGC 3D </a:t>
            </a:r>
            <a:r>
              <a:rPr lang="nl-NL" dirty="0" err="1"/>
              <a:t>Tiles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B12747F-7507-4C76-3896-73E847E4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862E15-674D-BC19-F375-9C6478885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53" y="2388291"/>
            <a:ext cx="3349147" cy="31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EB9E81D4-3B7F-AC82-98C3-DA7CD9E623EE}"/>
              </a:ext>
            </a:extLst>
          </p:cNvPr>
          <p:cNvSpPr txBox="1"/>
          <p:nvPr/>
        </p:nvSpPr>
        <p:spPr>
          <a:xfrm>
            <a:off x="8200724" y="1712436"/>
            <a:ext cx="29190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nl-NL" dirty="0"/>
              <a:t>Een 3D </a:t>
            </a:r>
            <a:r>
              <a:rPr lang="nl-NL" dirty="0" err="1"/>
              <a:t>Tile</a:t>
            </a:r>
            <a:r>
              <a:rPr lang="nl-NL" dirty="0"/>
              <a:t> weet wanneer welke 3D-data te tonen via:</a:t>
            </a:r>
          </a:p>
          <a:p>
            <a:pPr>
              <a:buNone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De </a:t>
            </a:r>
            <a:r>
              <a:rPr lang="nl-NL" b="1" dirty="0" err="1"/>
              <a:t>geometricError</a:t>
            </a:r>
            <a:r>
              <a:rPr lang="nl-NL" dirty="0"/>
              <a:t> en </a:t>
            </a:r>
            <a:r>
              <a:rPr lang="nl-NL" b="1" dirty="0" err="1"/>
              <a:t>boundingVolume</a:t>
            </a:r>
            <a:endParaRPr lang="nl-NL" b="1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De </a:t>
            </a:r>
            <a:r>
              <a:rPr lang="nl-NL" b="1" dirty="0"/>
              <a:t>afstand tot de camera</a:t>
            </a:r>
            <a:r>
              <a:rPr lang="nl-NL" dirty="0"/>
              <a:t> (screen-</a:t>
            </a:r>
            <a:r>
              <a:rPr lang="nl-NL" dirty="0" err="1"/>
              <a:t>space</a:t>
            </a:r>
            <a:r>
              <a:rPr lang="nl-NL" dirty="0"/>
              <a:t> error)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De hiërarchische structuur van </a:t>
            </a:r>
            <a:r>
              <a:rPr lang="nl-NL" dirty="0" err="1"/>
              <a:t>tiles</a:t>
            </a:r>
            <a:r>
              <a:rPr lang="nl-NL" dirty="0"/>
              <a:t> en hun </a:t>
            </a:r>
            <a:r>
              <a:rPr lang="nl-NL" dirty="0" err="1"/>
              <a:t>children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Een URI naar het bijbehorende </a:t>
            </a:r>
            <a:r>
              <a:rPr lang="nl-NL" dirty="0" err="1"/>
              <a:t>glTF</a:t>
            </a:r>
            <a:r>
              <a:rPr lang="nl-NL" dirty="0"/>
              <a:t> of b3dm bestand.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7C7F63A-AF13-CB15-C451-DE8617F5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083" y="1712436"/>
            <a:ext cx="2818258" cy="49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4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9A939-B8D3-B7E3-BB0C-2D7E5446B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004EB-B01D-1D66-98C5-BA3509EF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OGC 3D </a:t>
            </a:r>
            <a:r>
              <a:rPr lang="nl-NL" dirty="0" err="1"/>
              <a:t>Tiles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24273B-E5EA-8F74-92E3-F18BE0C9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2BC37E6-8662-D28B-5F54-090098E0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98" y="1803336"/>
            <a:ext cx="10263226" cy="442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1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75FFB-B589-48FF-1A0B-268C0D836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A5F71-E788-AE83-4BD9-C96C41C2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OGC 3D </a:t>
            </a:r>
            <a:r>
              <a:rPr lang="nl-NL" dirty="0" err="1"/>
              <a:t>Tiles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E59FCB8-111E-2412-1ACE-E78BC7697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52CF2D8-071A-D929-4259-4A771F5D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39" y="1280160"/>
            <a:ext cx="7609773" cy="50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8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BE18D63-3A06-2F32-C239-CEB7D19E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/>
          <a:lstStyle/>
          <a:p>
            <a:r>
              <a:rPr lang="en-US" dirty="0" err="1"/>
              <a:t>Tilejson</a:t>
            </a:r>
            <a:r>
              <a:rPr lang="en-US" dirty="0"/>
              <a:t> file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A415E9-E2F4-5414-8814-4C1EC88C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nl-NL" sz="6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3ACE95A-454C-8DA8-9340-2A12946FAA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404" b="54970"/>
          <a:stretch>
            <a:fillRect/>
          </a:stretch>
        </p:blipFill>
        <p:spPr>
          <a:xfrm>
            <a:off x="576104" y="1384608"/>
            <a:ext cx="3014120" cy="499317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29BA058-662A-7ACD-83C6-E8B825CE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47" t="44668" r="35409" b="14676"/>
          <a:stretch>
            <a:fillRect/>
          </a:stretch>
        </p:blipFill>
        <p:spPr>
          <a:xfrm>
            <a:off x="3724336" y="1500111"/>
            <a:ext cx="2791327" cy="450819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0683C85-F34A-42B4-F396-E406A2BBB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776" y="1500112"/>
            <a:ext cx="3004364" cy="187616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F2E566F-FABE-D68C-1AE5-5DDBBBD49D12}"/>
              </a:ext>
            </a:extLst>
          </p:cNvPr>
          <p:cNvSpPr txBox="1"/>
          <p:nvPr/>
        </p:nvSpPr>
        <p:spPr>
          <a:xfrm>
            <a:off x="6649775" y="3359428"/>
            <a:ext cx="300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Tree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BDB1816-6BBE-022E-B994-ED2D97BBC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775" y="3851060"/>
            <a:ext cx="3004365" cy="1867521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8AD4C71-99C7-1C13-AA4D-E14F7D49F7DC}"/>
              </a:ext>
            </a:extLst>
          </p:cNvPr>
          <p:cNvSpPr txBox="1"/>
          <p:nvPr/>
        </p:nvSpPr>
        <p:spPr>
          <a:xfrm>
            <a:off x="6649775" y="5718581"/>
            <a:ext cx="300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Tree_billboard.i3dm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174DF5EC-9F2A-C7DF-3CD6-72C2FA7FFF63}"/>
              </a:ext>
            </a:extLst>
          </p:cNvPr>
          <p:cNvCxnSpPr>
            <a:cxnSpLocks/>
          </p:cNvCxnSpPr>
          <p:nvPr/>
        </p:nvCxnSpPr>
        <p:spPr>
          <a:xfrm flipV="1">
            <a:off x="3503596" y="5250930"/>
            <a:ext cx="3146179" cy="8369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627CD52D-854D-F789-7CDD-647BABD70E08}"/>
              </a:ext>
            </a:extLst>
          </p:cNvPr>
          <p:cNvCxnSpPr>
            <a:cxnSpLocks/>
          </p:cNvCxnSpPr>
          <p:nvPr/>
        </p:nvCxnSpPr>
        <p:spPr>
          <a:xfrm flipV="1">
            <a:off x="5861785" y="3359428"/>
            <a:ext cx="787990" cy="16016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screenshot">
            <a:extLst>
              <a:ext uri="{FF2B5EF4-FFF2-40B4-BE49-F238E27FC236}">
                <a16:creationId xmlns:a16="http://schemas.microsoft.com/office/drawing/2014/main" id="{D79814FE-363F-7E00-80E1-32F6F98C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96" y="1384609"/>
            <a:ext cx="7834964" cy="49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1BB21-A3E4-D142-8758-70A68C9DD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D99C0-94E5-A6D2-D952-B16B987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Praktijk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005022-5839-93A3-964D-A5D21B41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C09B77E-C86F-287C-9893-5713889706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03"/>
          <a:stretch/>
        </p:blipFill>
        <p:spPr>
          <a:xfrm>
            <a:off x="7896497" y="2002467"/>
            <a:ext cx="2919549" cy="2853065"/>
          </a:xfrm>
          <a:prstGeom prst="rect">
            <a:avLst/>
          </a:prstGeom>
        </p:spPr>
      </p:pic>
      <p:pic>
        <p:nvPicPr>
          <p:cNvPr id="6146" name="Picture 2" descr="3 Scientific Links Between Coffee And Productivity at Work | Redbooth">
            <a:extLst>
              <a:ext uri="{FF2B5EF4-FFF2-40B4-BE49-F238E27FC236}">
                <a16:creationId xmlns:a16="http://schemas.microsoft.com/office/drawing/2014/main" id="{DF1202D7-8FC4-0841-67FD-12370DA68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7" y="1706105"/>
            <a:ext cx="7122695" cy="356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31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B93-6DFC-682E-47A8-0EF3FD55C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E5A5FC-53EF-8D87-44FB-CB2C5EC3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/>
          <a:lstStyle/>
          <a:p>
            <a:r>
              <a:rPr lang="en-US" dirty="0" err="1"/>
              <a:t>Geonovum</a:t>
            </a:r>
            <a:r>
              <a:rPr lang="en-US" dirty="0"/>
              <a:t> GitHub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E925F7-6626-BED9-19EA-AA00AC9F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nl-NL" sz="60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E5C1771-BC2D-5DC4-3CDC-0F94AF4A3A8C}"/>
              </a:ext>
            </a:extLst>
          </p:cNvPr>
          <p:cNvSpPr txBox="1"/>
          <p:nvPr/>
        </p:nvSpPr>
        <p:spPr>
          <a:xfrm>
            <a:off x="300039" y="6268007"/>
            <a:ext cx="904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https://github.com/Geonovum/ogc-api-workshops/tree/main/3DTiles/2025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3B89D55-1A4B-8E6E-5D14-2FF9B7DB6C4E}"/>
              </a:ext>
            </a:extLst>
          </p:cNvPr>
          <p:cNvSpPr txBox="1"/>
          <p:nvPr/>
        </p:nvSpPr>
        <p:spPr>
          <a:xfrm>
            <a:off x="300039" y="589867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u="sng" dirty="0">
                <a:solidFill>
                  <a:srgbClr val="0969DA"/>
                </a:solidFill>
                <a:effectLst/>
                <a:latin typeface="-apple-system"/>
                <a:hlinkClick r:id="rId2"/>
              </a:rPr>
              <a:t>https://Geonovum.github.io/ogc-api-workshops/3DTiles/2025/</a:t>
            </a:r>
            <a:endParaRPr lang="nl-NL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B799D15E-EC6D-8861-A0EB-115EC7B0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345" y="1280160"/>
            <a:ext cx="9035310" cy="45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6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4DB5-D812-6FA5-B420-F3E13FF4A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14622-ADE4-78FF-3A69-C7A67C2F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Lunch: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F7FCB1-6DE7-B03D-EFAB-624FF9D3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  <p:pic>
        <p:nvPicPr>
          <p:cNvPr id="2050" name="Picture 2" descr="Lunch Vectorafbeeldingen, iconen en afbeeldingen gratis te downloaden">
            <a:extLst>
              <a:ext uri="{FF2B5EF4-FFF2-40B4-BE49-F238E27FC236}">
                <a16:creationId xmlns:a16="http://schemas.microsoft.com/office/drawing/2014/main" id="{D7891C9A-2347-01E3-C167-F2EC7649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6593" y="1557183"/>
            <a:ext cx="4778477" cy="47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788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A9D61-322F-320B-12D3-45176ECD2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3FC466B-76A3-AB9B-8E45-72EE7775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Naslagwerk handreiking en standaarden</a:t>
            </a:r>
          </a:p>
        </p:txBody>
      </p:sp>
      <p:sp>
        <p:nvSpPr>
          <p:cNvPr id="80" name="Tijdelijke aanduiding voor dianummer 79">
            <a:extLst>
              <a:ext uri="{FF2B5EF4-FFF2-40B4-BE49-F238E27FC236}">
                <a16:creationId xmlns:a16="http://schemas.microsoft.com/office/drawing/2014/main" id="{E91C4F72-6B8F-46A4-B5A7-1EA86110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60DE295-C033-71B6-CF75-0D6D24A0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2041471"/>
            <a:ext cx="5526962" cy="2775055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AFF67118-1773-B904-4E98-A3854C180163}"/>
              </a:ext>
            </a:extLst>
          </p:cNvPr>
          <p:cNvSpPr txBox="1"/>
          <p:nvPr/>
        </p:nvSpPr>
        <p:spPr>
          <a:xfrm>
            <a:off x="269000" y="4816526"/>
            <a:ext cx="552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https://docs.geostandaarden.nl/3d/ld-hr-3d-tiling-20250113/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4562A1A9-FFC0-54DA-DC62-B6A0E925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72" y="2041472"/>
            <a:ext cx="5582653" cy="2775055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746D9198-44D9-BF1E-0D7F-D1B22CD293C0}"/>
              </a:ext>
            </a:extLst>
          </p:cNvPr>
          <p:cNvSpPr txBox="1"/>
          <p:nvPr/>
        </p:nvSpPr>
        <p:spPr>
          <a:xfrm>
            <a:off x="5827001" y="48261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https://docs.ogc.org/cs/22-025r4/22-025r4.html</a:t>
            </a:r>
          </a:p>
        </p:txBody>
      </p:sp>
    </p:spTree>
    <p:extLst>
      <p:ext uri="{BB962C8B-B14F-4D97-AF65-F5344CB8AC3E}">
        <p14:creationId xmlns:p14="http://schemas.microsoft.com/office/powerpoint/2010/main" val="358050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DEED7-5F2E-4F6B-4B03-C373225C6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 descr="Afbeelding met lucht, buiten, bewolkt, plant&#10;&#10;Automatisch gegenereerde beschrijving">
            <a:extLst>
              <a:ext uri="{FF2B5EF4-FFF2-40B4-BE49-F238E27FC236}">
                <a16:creationId xmlns:a16="http://schemas.microsoft.com/office/drawing/2014/main" id="{C74BF20B-7C26-91F5-5225-871457E215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3782291" cy="4256116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C72CDBD-1B37-4F0D-F02F-E72DA093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D60B99-E7C3-B9D5-FE23-26B795EAA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6095998" y="0"/>
            <a:ext cx="6101542" cy="68621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47E47-F002-976D-5A53-EF88448ABF90}"/>
              </a:ext>
            </a:extLst>
          </p:cNvPr>
          <p:cNvSpPr txBox="1"/>
          <p:nvPr/>
        </p:nvSpPr>
        <p:spPr>
          <a:xfrm>
            <a:off x="6098772" y="5657671"/>
            <a:ext cx="6093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Tiles in the floor of the monument of discovery in Lisbon, Portugal. </a:t>
            </a:r>
          </a:p>
          <a:p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(Lee Cannon April 2010, CC-BY-SA,</a:t>
            </a:r>
          </a:p>
          <a:p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 </a:t>
            </a:r>
            <a:r>
              <a:rPr lang="en-US" b="1" i="0" u="none" strike="noStrike">
                <a:solidFill>
                  <a:schemeClr val="bg1"/>
                </a:solidFill>
                <a:effectLst/>
                <a:latin typeface="Overpass"/>
              </a:rPr>
              <a:t>https://www.flickr.com/photos/leecannon/5127274297</a:t>
            </a:r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)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2" name="Titel 5">
            <a:extLst>
              <a:ext uri="{FF2B5EF4-FFF2-40B4-BE49-F238E27FC236}">
                <a16:creationId xmlns:a16="http://schemas.microsoft.com/office/drawing/2014/main" id="{F27F2D96-D51A-4B90-67AF-4EDCF656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/>
          <a:p>
            <a:r>
              <a:rPr lang="nl-NL"/>
              <a:t>Programma</a:t>
            </a:r>
          </a:p>
        </p:txBody>
      </p:sp>
      <p:sp>
        <p:nvSpPr>
          <p:cNvPr id="13" name="Tijdelijke aanduiding voor inhoud 6">
            <a:extLst>
              <a:ext uri="{FF2B5EF4-FFF2-40B4-BE49-F238E27FC236}">
                <a16:creationId xmlns:a16="http://schemas.microsoft.com/office/drawing/2014/main" id="{A8906C98-0EB6-7FE5-9B92-44BB5CB00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Introductie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endParaRPr lang="en-US" dirty="0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Theorie: Basisprincipes van 3D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Tiles</a:t>
            </a: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Praktijk: Werken met 3D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Tiles</a:t>
            </a:r>
            <a:r>
              <a:rPr lang="nl-NL" dirty="0">
                <a:solidFill>
                  <a:srgbClr val="FFFFFF"/>
                </a:solidFill>
                <a:latin typeface="Tenorite"/>
              </a:rPr>
              <a:t> maken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800100" lvl="1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Lunch</a:t>
            </a:r>
          </a:p>
          <a:p>
            <a:pPr marL="800100" lvl="1" indent="-342900">
              <a:buFont typeface="Calibri" panose="05000000000000000000" pitchFamily="2" charset="2"/>
              <a:buChar char="-"/>
            </a:pP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Praktijk: Werken met 3D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Tiles</a:t>
            </a:r>
            <a:r>
              <a:rPr lang="nl-NL" dirty="0">
                <a:solidFill>
                  <a:srgbClr val="FFFFFF"/>
                </a:solidFill>
                <a:latin typeface="Tenorite"/>
              </a:rPr>
              <a:t> maken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Praktijk: 3D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Tiles</a:t>
            </a:r>
            <a:r>
              <a:rPr lang="nl-NL" dirty="0">
                <a:solidFill>
                  <a:srgbClr val="FFFFFF"/>
                </a:solidFill>
                <a:latin typeface="Tenorite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stylen</a:t>
            </a: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>
                <a:solidFill>
                  <a:srgbClr val="FFFFFF"/>
                </a:solidFill>
                <a:latin typeface="Tenorite"/>
              </a:rPr>
              <a:t>Praktijk: Eigen materiaal omvormen (bonus opdracht)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dirty="0">
              <a:solidFill>
                <a:srgbClr val="FFFFFF"/>
              </a:solidFill>
              <a:latin typeface="Tenorite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nl-NL" dirty="0" err="1">
                <a:solidFill>
                  <a:srgbClr val="FFFFFF"/>
                </a:solidFill>
                <a:latin typeface="Tenorite"/>
              </a:rPr>
              <a:t>Wrap</a:t>
            </a:r>
            <a:r>
              <a:rPr lang="nl-NL" dirty="0">
                <a:solidFill>
                  <a:srgbClr val="FFFFFF"/>
                </a:solidFill>
                <a:latin typeface="Tenorite"/>
              </a:rPr>
              <a:t>-up en afsluiting</a:t>
            </a:r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sz="1300" dirty="0">
              <a:solidFill>
                <a:srgbClr val="0F4761"/>
              </a:solidFill>
              <a:latin typeface="Aptos Display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dirty="0"/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dirty="0"/>
          </a:p>
          <a:p>
            <a:pPr marL="342900" indent="-342900">
              <a:buFont typeface="Calibri" panose="05000000000000000000" pitchFamily="2" charset="2"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83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D7EC-3EAD-BF90-B7A4-266FF0C2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2AECEF7-6907-DE3E-7C7A-031CB220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Naslagwerk websites</a:t>
            </a:r>
          </a:p>
        </p:txBody>
      </p:sp>
      <p:sp>
        <p:nvSpPr>
          <p:cNvPr id="80" name="Tijdelijke aanduiding voor dianummer 79">
            <a:extLst>
              <a:ext uri="{FF2B5EF4-FFF2-40B4-BE49-F238E27FC236}">
                <a16:creationId xmlns:a16="http://schemas.microsoft.com/office/drawing/2014/main" id="{4B2E5BAD-EB75-81DB-9F7F-F7B5021B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20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A4FBE03-B058-9BBE-0A9D-493D284FB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40" y="1280160"/>
            <a:ext cx="5525948" cy="269258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84988E8-C969-15CA-27AF-C1021FC8E9BE}"/>
              </a:ext>
            </a:extLst>
          </p:cNvPr>
          <p:cNvSpPr txBox="1"/>
          <p:nvPr/>
        </p:nvSpPr>
        <p:spPr>
          <a:xfrm>
            <a:off x="300039" y="3956306"/>
            <a:ext cx="552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https://3dtilesnederland.nl/3d-tiles/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0E3E6EB-2DEB-68D9-2643-C2BE11DF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53" y="1280160"/>
            <a:ext cx="5390840" cy="269258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F290C4AC-1151-5725-9DCF-79BFDA45114E}"/>
              </a:ext>
            </a:extLst>
          </p:cNvPr>
          <p:cNvSpPr txBox="1"/>
          <p:nvPr/>
        </p:nvSpPr>
        <p:spPr>
          <a:xfrm>
            <a:off x="6400800" y="397274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https://sandcastle.cesium.com/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50D2C8A-7504-13E4-871D-C77B658F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9" y="4342081"/>
            <a:ext cx="2901534" cy="2155034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3D33FE78-9F8A-709B-122F-B5AE75344A53}"/>
              </a:ext>
            </a:extLst>
          </p:cNvPr>
          <p:cNvSpPr txBox="1"/>
          <p:nvPr/>
        </p:nvSpPr>
        <p:spPr>
          <a:xfrm>
            <a:off x="3201573" y="6019007"/>
            <a:ext cx="319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https://github.com/CesiumGS/3d-tiles-samples</a:t>
            </a:r>
          </a:p>
        </p:txBody>
      </p:sp>
    </p:spTree>
    <p:extLst>
      <p:ext uri="{BB962C8B-B14F-4D97-AF65-F5344CB8AC3E}">
        <p14:creationId xmlns:p14="http://schemas.microsoft.com/office/powerpoint/2010/main" val="1370412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CBA3F-4E85-4548-7D19-17394E94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 voorstellen</a:t>
            </a:r>
          </a:p>
        </p:txBody>
      </p:sp>
      <p:pic>
        <p:nvPicPr>
          <p:cNvPr id="5" name="Tijdelijke aanduiding voor inhoud 4" descr="Jezelf voorstellen: voorbeelden en tips - Magnet.me Careers Guide">
            <a:extLst>
              <a:ext uri="{FF2B5EF4-FFF2-40B4-BE49-F238E27FC236}">
                <a16:creationId xmlns:a16="http://schemas.microsoft.com/office/drawing/2014/main" id="{DF810CB6-4DA9-CC47-C788-D3AF4C7C8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3622" y="1550133"/>
            <a:ext cx="6889763" cy="3300902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3F60605-D8A8-6830-BA36-AEDCDCFB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2BA6B6-E000-B668-86C2-96593E3324EA}"/>
              </a:ext>
            </a:extLst>
          </p:cNvPr>
          <p:cNvSpPr txBox="1"/>
          <p:nvPr/>
        </p:nvSpPr>
        <p:spPr>
          <a:xfrm>
            <a:off x="2653323" y="5085862"/>
            <a:ext cx="68951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Wie ben </a:t>
            </a:r>
            <a:r>
              <a:rPr lang="en-US" b="1" dirty="0" err="1"/>
              <a:t>jij</a:t>
            </a:r>
            <a:r>
              <a:rPr lang="en-US" b="1" dirty="0"/>
              <a:t>?</a:t>
            </a:r>
            <a:endParaRPr lang="nl-NL" dirty="0"/>
          </a:p>
          <a:p>
            <a:endParaRPr lang="nl-NL"/>
          </a:p>
          <a:p>
            <a:r>
              <a:rPr lang="en-US" b="1" dirty="0"/>
              <a:t>Wat </a:t>
            </a:r>
            <a:r>
              <a:rPr lang="en-US" b="1" dirty="0" err="1"/>
              <a:t>brengt</a:t>
            </a:r>
            <a:r>
              <a:rPr lang="en-US" b="1" dirty="0"/>
              <a:t> </a:t>
            </a:r>
            <a:r>
              <a:rPr lang="en-US" b="1" dirty="0" err="1"/>
              <a:t>jou</a:t>
            </a:r>
            <a:r>
              <a:rPr lang="en-US" b="1" dirty="0"/>
              <a:t> </a:t>
            </a:r>
            <a:r>
              <a:rPr lang="en-US" b="1" dirty="0" err="1"/>
              <a:t>hier</a:t>
            </a:r>
            <a:r>
              <a:rPr lang="en-US" b="1" dirty="0"/>
              <a:t> </a:t>
            </a:r>
            <a:r>
              <a:rPr lang="en-US" b="1" dirty="0" err="1"/>
              <a:t>vandaag</a:t>
            </a:r>
            <a:r>
              <a:rPr lang="en-US" b="1" dirty="0"/>
              <a:t>?</a:t>
            </a:r>
            <a:r>
              <a:rPr lang="en-US" dirty="0"/>
              <a:t> </a:t>
            </a:r>
            <a:endParaRPr lang="nl-NL"/>
          </a:p>
          <a:p>
            <a:endParaRPr lang="en-US" dirty="0"/>
          </a:p>
          <a:p>
            <a:r>
              <a:rPr lang="en-US" b="1" dirty="0"/>
              <a:t>Wat is </a:t>
            </a:r>
            <a:r>
              <a:rPr lang="en-US" b="1" dirty="0" err="1"/>
              <a:t>iets</a:t>
            </a:r>
            <a:r>
              <a:rPr lang="en-US" b="1" dirty="0"/>
              <a:t> </a:t>
            </a:r>
            <a:r>
              <a:rPr lang="en-US" b="1" dirty="0" err="1"/>
              <a:t>waar</a:t>
            </a:r>
            <a:r>
              <a:rPr lang="en-US" b="1" dirty="0"/>
              <a:t> je recent </a:t>
            </a:r>
            <a:r>
              <a:rPr lang="en-US" b="1" dirty="0" err="1"/>
              <a:t>enthousiast</a:t>
            </a:r>
            <a:r>
              <a:rPr lang="en-US" b="1" dirty="0"/>
              <a:t> over bent </a:t>
            </a:r>
            <a:r>
              <a:rPr lang="en-US" b="1" dirty="0" err="1"/>
              <a:t>geworden</a:t>
            </a:r>
            <a:r>
              <a:rPr lang="en-US" b="1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6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ijdelijke aanduiding voor afbeelding 14" descr="Afbeelding met lucht, buiten, gras&#10;&#10;Automatisch gegenereerde beschrijving">
            <a:extLst>
              <a:ext uri="{FF2B5EF4-FFF2-40B4-BE49-F238E27FC236}">
                <a16:creationId xmlns:a16="http://schemas.microsoft.com/office/drawing/2014/main" id="{FA6E698C-24CB-A714-B973-4882CF5619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8A27ABA3-C33D-41DC-1E68-E3A08E31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Benodigdheden</a:t>
            </a:r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23BF4B-CA51-30F1-6300-0B8B1603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D69A-4E25-7653-5C24-99238E57F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nl-NL" dirty="0"/>
              <a:t>Laptop met internetverbinding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Docker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QGIS 3.40 of hoger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Database management tool (</a:t>
            </a:r>
            <a:r>
              <a:rPr lang="nl-NL" dirty="0" err="1"/>
              <a:t>pgAdmin</a:t>
            </a:r>
            <a:r>
              <a:rPr lang="nl-NL" dirty="0"/>
              <a:t> of </a:t>
            </a:r>
            <a:r>
              <a:rPr lang="nl-NL" dirty="0" err="1"/>
              <a:t>DBeaver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98498C-B82F-8DA4-28B8-736B5F508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998" y="0"/>
            <a:ext cx="6096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7ED0E-EC4F-81BE-21B0-C8BEE88E8A8D}"/>
              </a:ext>
            </a:extLst>
          </p:cNvPr>
          <p:cNvSpPr txBox="1"/>
          <p:nvPr/>
        </p:nvSpPr>
        <p:spPr>
          <a:xfrm>
            <a:off x="6095998" y="6092824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Tiles in the floor of the terminal 2 of the Prague Airport, Czech Republic. (Joan </a:t>
            </a:r>
            <a:r>
              <a:rPr lang="en-US" b="1" i="0" err="1">
                <a:solidFill>
                  <a:schemeClr val="bg1"/>
                </a:solidFill>
                <a:effectLst/>
                <a:latin typeface="Overpass"/>
              </a:rPr>
              <a:t>Masó</a:t>
            </a:r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, September 2022, CC0)</a:t>
            </a:r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71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F81608F-3808-3B09-0D8C-A7214DA73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615" y="-1"/>
            <a:ext cx="6963385" cy="69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7E6A621-1703-8D29-BF52-67AB7269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sp>
        <p:nvSpPr>
          <p:cNvPr id="15" name="Titel 2">
            <a:extLst>
              <a:ext uri="{FF2B5EF4-FFF2-40B4-BE49-F238E27FC236}">
                <a16:creationId xmlns:a16="http://schemas.microsoft.com/office/drawing/2014/main" id="{718BAB73-12CE-3870-351D-8BB2C47A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4928576" cy="1280159"/>
          </a:xfrm>
        </p:spPr>
        <p:txBody>
          <a:bodyPr/>
          <a:lstStyle/>
          <a:p>
            <a:r>
              <a:rPr lang="nl-NL" dirty="0">
                <a:solidFill>
                  <a:srgbClr val="FFFFFF"/>
                </a:solidFill>
                <a:latin typeface="Tenorite"/>
              </a:rPr>
              <a:t>Theorie: Basisprincipes van OGC 3D </a:t>
            </a:r>
            <a:r>
              <a:rPr lang="nl-NL" dirty="0" err="1">
                <a:solidFill>
                  <a:srgbClr val="FFFFFF"/>
                </a:solidFill>
                <a:latin typeface="Tenorite"/>
              </a:rPr>
              <a:t>Tiles</a:t>
            </a:r>
            <a:endParaRPr lang="nl-NL" dirty="0">
              <a:solidFill>
                <a:srgbClr val="FFFFFF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27538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E1000-CBA6-2C07-2AC2-317CECE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OGC 3D </a:t>
            </a:r>
            <a:r>
              <a:rPr lang="nl-NL" dirty="0" err="1"/>
              <a:t>Tiles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C2A7B6-7F82-FCE9-8722-46740629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9196781-DF3C-C0CE-4C31-ED18F0B708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6497" y="2002467"/>
            <a:ext cx="2919549" cy="285306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DE2811E-46ED-35D0-6600-F905B57FF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9" y="1937921"/>
            <a:ext cx="7024778" cy="3491914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6C2BB640-85CD-75C8-D126-E7F4FA801E1A}"/>
              </a:ext>
            </a:extLst>
          </p:cNvPr>
          <p:cNvSpPr txBox="1"/>
          <p:nvPr/>
        </p:nvSpPr>
        <p:spPr>
          <a:xfrm>
            <a:off x="300039" y="5429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https://docs.ogc.org/cs/22-025r4/22-025r4.html</a:t>
            </a:r>
          </a:p>
        </p:txBody>
      </p:sp>
    </p:spTree>
    <p:extLst>
      <p:ext uri="{BB962C8B-B14F-4D97-AF65-F5344CB8AC3E}">
        <p14:creationId xmlns:p14="http://schemas.microsoft.com/office/powerpoint/2010/main" val="180747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44D08-2557-F7EA-B24A-32803802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067CC-C325-0FC9-8A09-A562810B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3D </a:t>
            </a:r>
            <a:r>
              <a:rPr lang="nl-NL" dirty="0" err="1"/>
              <a:t>Tiles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F9AD80E-BF1C-E69D-298A-070D794F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74C74F5-BBF6-5D3E-2D31-6611F5E4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83" y="1496060"/>
            <a:ext cx="6674857" cy="497048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EB08C51-264B-4379-E3DD-8D9D5E51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66" y="1491018"/>
            <a:ext cx="6674857" cy="507916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C14DCEC-50FE-C563-B7A6-197E899EA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051" y="1474783"/>
            <a:ext cx="6679734" cy="507915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8F1C87DD-D078-C497-F28D-D17BD3C2A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7356" y="1513021"/>
            <a:ext cx="6674857" cy="49033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8D5D8F2-A440-C45D-A4E5-1365A2CC9F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9948"/>
          <a:stretch>
            <a:fillRect/>
          </a:stretch>
        </p:blipFill>
        <p:spPr>
          <a:xfrm>
            <a:off x="770221" y="1458547"/>
            <a:ext cx="10062157" cy="507915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65F33AB0-ABE8-21D7-E6AB-7E0EC2FDFE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9948"/>
          <a:stretch>
            <a:fillRect/>
          </a:stretch>
        </p:blipFill>
        <p:spPr>
          <a:xfrm>
            <a:off x="6924524" y="2270386"/>
            <a:ext cx="3875378" cy="19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8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7150-AE4F-905A-0107-CA10AC9D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DDD9D-47EC-166D-2F15-6D3F8B42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3D </a:t>
            </a:r>
            <a:r>
              <a:rPr lang="nl-NL" dirty="0" err="1"/>
              <a:t>Tiles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CD3D0C-F68C-D413-F678-9F9F575A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4F355-2C6A-E7B8-AB20-C032C75C18F5}"/>
              </a:ext>
            </a:extLst>
          </p:cNvPr>
          <p:cNvSpPr txBox="1"/>
          <p:nvPr/>
        </p:nvSpPr>
        <p:spPr>
          <a:xfrm>
            <a:off x="3048719" y="1476375"/>
            <a:ext cx="6094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Hoeveel gebouwen zitten er in de 3D BAG?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ACAE4-1DF8-3533-E982-6524C09922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630" y="1306639"/>
            <a:ext cx="1357595" cy="5189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4F119-8450-279F-9414-E2B8E0E5BF75}"/>
              </a:ext>
            </a:extLst>
          </p:cNvPr>
          <p:cNvSpPr txBox="1"/>
          <p:nvPr/>
        </p:nvSpPr>
        <p:spPr>
          <a:xfrm>
            <a:off x="4676914" y="2875153"/>
            <a:ext cx="584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+/- 11 miljoen panden</a:t>
            </a:r>
          </a:p>
          <a:p>
            <a:r>
              <a:rPr lang="nl-NL" sz="2400" dirty="0"/>
              <a:t>+/- 2 miljard vlakken (schatting)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357E-9106-2DAD-3A47-A62366DC35AC}"/>
              </a:ext>
            </a:extLst>
          </p:cNvPr>
          <p:cNvSpPr txBox="1"/>
          <p:nvPr/>
        </p:nvSpPr>
        <p:spPr>
          <a:xfrm>
            <a:off x="3048719" y="3781490"/>
            <a:ext cx="6266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Hoeveel data om de gehele 3D BAG te downloaden?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A37AC33-50F3-A314-EC4C-8B11172983CC}"/>
              </a:ext>
            </a:extLst>
          </p:cNvPr>
          <p:cNvSpPr txBox="1"/>
          <p:nvPr/>
        </p:nvSpPr>
        <p:spPr>
          <a:xfrm>
            <a:off x="5190104" y="6161003"/>
            <a:ext cx="47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Bron: https://3dbag.nl/en/download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F962044B-4D39-B48C-8EDE-6A3F94D118C7}"/>
              </a:ext>
            </a:extLst>
          </p:cNvPr>
          <p:cNvSpPr txBox="1"/>
          <p:nvPr/>
        </p:nvSpPr>
        <p:spPr>
          <a:xfrm>
            <a:off x="5190104" y="5104929"/>
            <a:ext cx="5845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18 GB (.zip)</a:t>
            </a:r>
          </a:p>
        </p:txBody>
      </p:sp>
    </p:spTree>
    <p:extLst>
      <p:ext uri="{BB962C8B-B14F-4D97-AF65-F5344CB8AC3E}">
        <p14:creationId xmlns:p14="http://schemas.microsoft.com/office/powerpoint/2010/main" val="186553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2A7F3-A5F8-33EF-545F-23035FB2F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ED5-B43D-E88D-8560-F779C734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3D </a:t>
            </a:r>
            <a:r>
              <a:rPr lang="nl-NL" dirty="0" err="1"/>
              <a:t>Tiles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168AAC-E2F9-9B0F-0757-AC764DE0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  <p:pic>
        <p:nvPicPr>
          <p:cNvPr id="6146" name="Picture 2" descr="Downloading Please Wait Royalty-Free Images, Stock Photos &amp; Pictures |  Shutterstock">
            <a:extLst>
              <a:ext uri="{FF2B5EF4-FFF2-40B4-BE49-F238E27FC236}">
                <a16:creationId xmlns:a16="http://schemas.microsoft.com/office/drawing/2014/main" id="{F6FA4D80-2574-0DB0-14BD-C6640112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2682" y="2174642"/>
            <a:ext cx="4673318" cy="280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2BB5EDA-5857-8771-306D-8B977F58B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01897" y="2174642"/>
            <a:ext cx="3546354" cy="28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800644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Demo" id="{DD1ABC53-AD6C-4AF6-A3AC-5CF418B3A5D7}" vid="{AB134C20-E7F7-42A9-B7CB-77389986E60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6b5f7f7-2f15-447a-b5f6-1e4312ec3a6d">
      <UserInfo>
        <DisplayName/>
        <AccountId xsi:nil="true"/>
        <AccountType/>
      </UserInfo>
    </SharedWithUsers>
    <lcf76f155ced4ddcb4097134ff3c332f xmlns="385505e6-e5d7-4f1a-b335-045f4e6272b3">
      <Terms xmlns="http://schemas.microsoft.com/office/infopath/2007/PartnerControls"/>
    </lcf76f155ced4ddcb4097134ff3c332f>
    <TaxCatchAll xmlns="86b5f7f7-2f15-447a-b5f6-1e4312ec3a6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72415E-AC06-4B9B-ABDF-6425512030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35A3B4-584D-4223-BFC2-179513734DF1}">
  <ds:schemaRefs>
    <ds:schemaRef ds:uri="http://schemas.microsoft.com/office/2006/documentManagement/types"/>
    <ds:schemaRef ds:uri="http://purl.org/dc/terms/"/>
    <ds:schemaRef ds:uri="385505e6-e5d7-4f1a-b335-045f4e6272b3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86b5f7f7-2f15-447a-b5f6-1e4312ec3a6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2B41FE-3CD1-4E81-85E7-EB151ACA6190}">
  <ds:schemaRefs>
    <ds:schemaRef ds:uri="385505e6-e5d7-4f1a-b335-045f4e6272b3"/>
    <ds:schemaRef ds:uri="86b5f7f7-2f15-447a-b5f6-1e4312ec3a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Demo</Template>
  <TotalTime>0</TotalTime>
  <Words>438</Words>
  <Application>Microsoft Office PowerPoint</Application>
  <PresentationFormat>Breedbeeld</PresentationFormat>
  <Paragraphs>103</Paragraphs>
  <Slides>21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9" baseType="lpstr">
      <vt:lpstr>-apple-system</vt:lpstr>
      <vt:lpstr>Aptos Display</vt:lpstr>
      <vt:lpstr>Arial</vt:lpstr>
      <vt:lpstr>Calibri</vt:lpstr>
      <vt:lpstr>Overpass</vt:lpstr>
      <vt:lpstr>Tenorite</vt:lpstr>
      <vt:lpstr>Wingdings</vt:lpstr>
      <vt:lpstr>Geonovum</vt:lpstr>
      <vt:lpstr>Geonovum</vt:lpstr>
      <vt:lpstr>Programma</vt:lpstr>
      <vt:lpstr>Even voorstellen</vt:lpstr>
      <vt:lpstr>Benodigdheden</vt:lpstr>
      <vt:lpstr>Theorie: Basisprincipes van OGC 3D Tiles</vt:lpstr>
      <vt:lpstr>Waarom OGC 3D Tiles?</vt:lpstr>
      <vt:lpstr>Waarom 3D Tiles?</vt:lpstr>
      <vt:lpstr>Waarom 3D Tiles?</vt:lpstr>
      <vt:lpstr>Waarom 3D Tiles?</vt:lpstr>
      <vt:lpstr>Hoe werkt de OGC 3D Tiles?</vt:lpstr>
      <vt:lpstr>Hoe werkt de OGC 3D Tiles?</vt:lpstr>
      <vt:lpstr>Hoe werkt de OGC 3D Tiles?</vt:lpstr>
      <vt:lpstr>Hoe werkt de OGC 3D Tiles?</vt:lpstr>
      <vt:lpstr>Hoe werkt de OGC 3D Tiles?</vt:lpstr>
      <vt:lpstr>Tilejson file</vt:lpstr>
      <vt:lpstr>Praktijk</vt:lpstr>
      <vt:lpstr>Geonovum GitHub</vt:lpstr>
      <vt:lpstr>Lunch:</vt:lpstr>
      <vt:lpstr>Naslagwerk handreiking en standaarden</vt:lpstr>
      <vt:lpstr>Naslagwerk websites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Rolf Jonker</dc:creator>
  <cp:lastModifiedBy>Rolf Jonker</cp:lastModifiedBy>
  <cp:revision>7</cp:revision>
  <dcterms:created xsi:type="dcterms:W3CDTF">2024-11-28T07:32:27Z</dcterms:created>
  <dcterms:modified xsi:type="dcterms:W3CDTF">2025-10-07T07:40:57Z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0x010100216A073BBB3FB3429D87D77C40313058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